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300" r:id="rId6"/>
    <p:sldId id="268" r:id="rId7"/>
    <p:sldId id="303" r:id="rId8"/>
    <p:sldId id="301" r:id="rId9"/>
    <p:sldId id="304" r:id="rId10"/>
    <p:sldId id="305" r:id="rId11"/>
    <p:sldId id="306" r:id="rId12"/>
    <p:sldId id="292" r:id="rId13"/>
    <p:sldId id="272" r:id="rId14"/>
  </p:sldIdLst>
  <p:sldSz cx="12192000" cy="6858000"/>
  <p:notesSz cx="6858000" cy="9144000"/>
  <p:embeddedFontLst>
    <p:embeddedFont>
      <p:font typeface="Avenir Next LT Pro" panose="020B0504020202020204" pitchFamily="34" charset="0"/>
      <p:regular r:id="rId17"/>
      <p:bold r:id="rId18"/>
      <p:italic r:id="rId19"/>
      <p:boldItalic r:id="rId20"/>
    </p:embeddedFont>
    <p:embeddedFont>
      <p:font typeface="Speak Pro" panose="020B0504020101020102" pitchFamily="34" charset="0"/>
      <p:regular r:id="rId21"/>
      <p:bold r:id="rId22"/>
      <p:italic r:id="rId23"/>
      <p:boldItalic r:id="rId24"/>
    </p:embeddedFont>
  </p:embeddedFont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B60A04-6042-4737-B723-4EAE1B4CA51F}" type="datetime1">
              <a:rPr lang="fr-FR" smtClean="0"/>
              <a:t>19/02/2025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65B5B0-655F-416D-9F16-1D56867553DE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037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217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0ED7F-E76C-8FAB-6C7C-75E13AF03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1F0DD1-393A-38CF-89B9-6D4159C55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FDD761-C92A-7F13-0241-B64C5AEED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47F4EB-CE7E-2E2E-B32A-D03EF4125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43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227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9E206-A8FB-27C4-7D43-9B1858C3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1BD26A-23CF-4704-FCBB-B1BC0ED2F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68E1AB-3E9E-D646-FE92-8B2EB9419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D00661-FB1A-12FE-F9BD-23EDEC68C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1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6A2EA-EC23-DD9F-1744-C12206B1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2C4ED42-44E6-F5F3-21BE-03057F149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AF51113-205E-C89A-36C2-86F09AC55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4E675A-F22E-E46E-0B80-F101FA1A5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94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F9100-DA4D-AD07-7152-416C786C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CA5BCC-B3B3-3870-CB1D-6828D6CBC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59B660F-970D-5D8E-8574-B391B9ED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D076E2-D230-4EC3-1EA9-DD9AB022C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99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A19F-76C5-F0BC-4936-0FD05DE3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0C56FC2-849F-370B-16D9-3367FF841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314847-BE3F-644F-EA2C-88B3AB268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0F8B1D-0AF3-303A-7A2E-51B5F5ECC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502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D5CA-281A-F3BF-C9F9-061037D1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D92B22-427D-C8BE-F398-7686846D9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F8860F-1A8F-C503-70B2-041683217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8C883F-60A4-7518-E1E8-58CAA2BDE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770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62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85B486-089A-40DF-9E61-A2D324EF3DCE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58AAA-A5D3-4BE1-9D9F-8893AADFA71E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7FF20-D0A4-4AC3-8F58-0F36CCDA248D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FC0135-2020-4918-9D84-86B76EEA8C34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SÉPARATION DE SECTION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18A53-620F-4EA1-A63B-3BFD5D6F74A1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 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 de section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CBF37F-3109-4B68-8527-2280E7DAC474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88DA23-E8EE-4E59-9A7A-2ADB69BBA323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E7C8A-43D4-402A-991B-7459038030F9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7D4D83-C440-4343-A6F6-98D96573BB4F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F7C951-59BD-4657-B2C8-1232E3BA4B4B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38DBD-7831-4D23-A7CC-CF7F20C5846B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BE2F7A-B455-4F5D-99C5-ED07A0417AEC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CE2D3-0F66-4A8B-8BCB-97E9165E3F22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contenu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B29BBE-289E-4496-AC29-8D63546749A8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29" name="Espace réservé du contenu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98AC07-6810-4701-85A1-BAEF72F0F7BC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et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37D58D-269D-4B20-9198-F9DF2CE96593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et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FDEBBD-41C9-4B45-9775-1BB4D63A949F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et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4" name="Espace réservé d’image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45230A-47B7-4A45-A345-EE3603200EEB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et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52B86-70B3-418A-B2A4-76DEF58B5FDF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GRAPHIQUE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4453C5-D59D-46FE-8DED-A2E71767E9EC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GRAPHIQUE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F95DB-D91B-4E4C-8AC4-4D02D673E27A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GRAPHIQUE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52D72-09FB-4C63-AD6A-A41AD80C8E0A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6EFE8C-2899-42EC-A11D-BF5D60F8BD0B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GRAPHIQUE</a:t>
            </a:r>
            <a:br>
              <a:rPr lang="fr-FR" noProof="0"/>
            </a:br>
            <a:r>
              <a:rPr lang="fr-FR" noProof="0"/>
              <a:t>DIAPOSITIVE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4CC6A1-1021-4598-A0E7-CD0B81C1EDD5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GRAPHIQUE</a:t>
            </a:r>
            <a:br>
              <a:rPr lang="fr-FR" noProof="0"/>
            </a:br>
            <a:r>
              <a:rPr lang="fr-FR" noProof="0"/>
              <a:t>DIAPOSITIVE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65B0CA-C929-4E7F-A7B8-AE2F9261EA85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  <a:br>
              <a:rPr lang="fr-FR" noProof="0"/>
            </a:br>
            <a:r>
              <a:rPr lang="fr-FR" noProof="0"/>
              <a:t>AVEC</a:t>
            </a:r>
            <a:br>
              <a:rPr lang="fr-FR" noProof="0"/>
            </a:br>
            <a:r>
              <a:rPr lang="fr-FR" noProof="0"/>
              <a:t>LÉGENDE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E5918-1E83-4207-9543-C99023B23AB4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IMAGE</a:t>
            </a:r>
            <a:br>
              <a:rPr lang="fr-FR" noProof="0"/>
            </a:br>
            <a:r>
              <a:rPr lang="fr-FR" noProof="0"/>
              <a:t>AVEC LÉGENDE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ADA2E8-A66F-43C7-940E-C6B7C062EA2D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  <a:br>
              <a:rPr lang="fr-FR" noProof="0"/>
            </a:br>
            <a:r>
              <a:rPr lang="fr-FR" noProof="0"/>
              <a:t>AVEC</a:t>
            </a:r>
            <a:br>
              <a:rPr lang="fr-FR" noProof="0"/>
            </a:br>
            <a:r>
              <a:rPr lang="fr-FR" noProof="0"/>
              <a:t>LÉGENDE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E7D283-08EC-4813-AA7E-7E69248E98B9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  <a:br>
              <a:rPr lang="fr-FR" noProof="0"/>
            </a:br>
            <a:r>
              <a:rPr lang="fr-FR" noProof="0"/>
              <a:t>AVEC</a:t>
            </a:r>
            <a:br>
              <a:rPr lang="fr-FR" noProof="0"/>
            </a:br>
            <a:r>
              <a:rPr lang="fr-FR" noProof="0"/>
              <a:t>LÉGENDE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020D87-3249-487C-A488-309615D4BD3B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408C89-5E2D-434D-AA8B-D2A6F1B7C989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 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C77FB1-593D-4FAE-9E86-55D1F7BB5EBC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e d’ensem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 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EEBE6-8F83-433F-9210-EE119DDF6D3A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bg2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ue d’ensem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 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3DE069-206C-413C-A8E9-219863CEF071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DC500-291A-4CF8-AE71-779329AAAF7E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ue d’ensem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4777A-4980-4920-95DC-560F0A138321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ue d’ensem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A3A5C-D6B4-4B4C-B2A5-ACD045438CC7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fr-FR" noProof="0"/>
              <a:t>MERCI</a:t>
            </a:r>
            <a:br>
              <a:rPr lang="fr-FR" noProof="0"/>
            </a:br>
            <a:r>
              <a:rPr lang="fr-FR" noProof="0"/>
              <a:t>DE VOTRE ATTENTION 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7CBE6-2C68-4806-AD2D-8009BCF26913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  <a:br>
              <a:rPr lang="fr-FR" noProof="0"/>
            </a:br>
            <a:r>
              <a:rPr lang="fr-FR" noProof="0"/>
              <a:t>DE VOTRE ATTENTION 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7B494E-4DC0-4407-B02E-561B30804F4C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 DE VOTRE ATTENTION 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52F1EF-C96F-4A28-A41E-B394C9883BE9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  <a:br>
              <a:rPr lang="fr-FR" noProof="0"/>
            </a:br>
            <a:r>
              <a:rPr lang="fr-FR" noProof="0"/>
              <a:t>DE VOTRE ATTENTION 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F22F4E-1093-4452-A10D-86F71B365682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MERCI DE VOTRE ATTENTION 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24391B-77B5-41BB-BD3C-0E32E13D9910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74F7D1-7D7E-4658-AD28-15EA15C05BD6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BE851A-DA70-429D-A883-BCD42F4DAE88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66D3B3-1C19-484A-A0A3-6151083CDA8B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1C90BB-3A6F-4FFE-8312-1D0EC1C7CA60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878941-AFFA-41E7-878A-6A268A35B27F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7FD3F958-0829-49BA-9E53-8FDC985C2DC5}" type="datetime1">
              <a:rPr lang="fr-FR" noProof="0" smtClean="0"/>
              <a:t>19/02/2025</a:t>
            </a:fld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1259459"/>
            <a:ext cx="8807116" cy="1187638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7000" dirty="0"/>
              <a:t>TOUTPARAPHARMA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Jessica Ngami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305337"/>
            <a:ext cx="10515600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3900" dirty="0"/>
              <a:t>GRÂCE A CELA DES RECOMMANDATIONS SONT POSSIBLES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1693613"/>
            <a:ext cx="10009494" cy="823912"/>
          </a:xfrm>
        </p:spPr>
        <p:txBody>
          <a:bodyPr rtlCol="0">
            <a:normAutofit/>
          </a:bodyPr>
          <a:lstStyle/>
          <a:p>
            <a:pPr algn="ctr"/>
            <a:r>
              <a:rPr lang="fr-FR" sz="3000" dirty="0"/>
              <a:t>UTILISATION ET OPTIMISATION DU MODÈLE SARIMA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285750" indent="-285750" rtl="0">
              <a:buFontTx/>
              <a:buChar char="-"/>
            </a:pPr>
            <a:r>
              <a:rPr lang="fr-FR" dirty="0"/>
              <a:t>Utilisation sur un des magasins du groupe </a:t>
            </a:r>
            <a:r>
              <a:rPr lang="fr-FR" dirty="0" err="1"/>
              <a:t>a,c,d</a:t>
            </a:r>
            <a:endParaRPr lang="fr-FR" dirty="0"/>
          </a:p>
          <a:p>
            <a:pPr marL="285750" indent="-285750" rtl="0">
              <a:buFontTx/>
              <a:buChar char="-"/>
            </a:pPr>
            <a:r>
              <a:rPr lang="fr-FR" dirty="0"/>
              <a:t>Utilisation par groupe de magasin déjà défini</a:t>
            </a:r>
          </a:p>
          <a:p>
            <a:pPr marL="285750" indent="-285750" rtl="0">
              <a:buFontTx/>
              <a:buChar char="-"/>
            </a:pPr>
            <a:r>
              <a:rPr lang="fr-FR" dirty="0"/>
              <a:t>Utilisation sur les groupes définis par K-</a:t>
            </a:r>
            <a:r>
              <a:rPr lang="fr-FR" dirty="0" err="1"/>
              <a:t>Means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pPr rtl="0"/>
              <a:t>10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marL="285750" indent="-285750" rtl="0">
              <a:buFontTx/>
              <a:buChar char="-"/>
            </a:pPr>
            <a:r>
              <a:rPr lang="fr-FR" dirty="0"/>
              <a:t>Risque d’erreur plus faible</a:t>
            </a:r>
          </a:p>
          <a:p>
            <a:pPr marL="285750" indent="-285750" rtl="0">
              <a:buFontTx/>
              <a:buChar char="-"/>
            </a:pPr>
            <a:r>
              <a:rPr lang="fr-FR" dirty="0"/>
              <a:t>Optimisation des critères du modèle possible</a:t>
            </a:r>
          </a:p>
          <a:p>
            <a:pPr marL="285750" indent="-285750" rtl="0">
              <a:buFontTx/>
              <a:buChar char="-"/>
            </a:pPr>
            <a:r>
              <a:rPr lang="fr-FR" dirty="0"/>
              <a:t>Optimisation du modèle possible par entrainement et/ou amélioration par Machine Learning (Piste </a:t>
            </a:r>
            <a:r>
              <a:rPr lang="fr-FR"/>
              <a:t>de réflexion)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449F3-EE2E-8B1F-E946-637A143B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75143-0844-54C3-BEA1-3FC035EB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476045"/>
            <a:ext cx="4502346" cy="1536580"/>
          </a:xfrm>
        </p:spPr>
        <p:txBody>
          <a:bodyPr rtlCol="0">
            <a:noAutofit/>
          </a:bodyPr>
          <a:lstStyle/>
          <a:p>
            <a:pPr rtl="0"/>
            <a:r>
              <a:rPr lang="fr-FR" sz="3200" dirty="0"/>
              <a:t>TOUTPARAPHARMA A BESOIN DE PRÉVOIR SES VENTES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618D82B-7BE6-2862-F8D8-72C8D8095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8628"/>
            <a:ext cx="6096000" cy="6861660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4C8170-2713-6EBA-D29D-1342A160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69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872" y="4623819"/>
            <a:ext cx="10531128" cy="915873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/>
              <a:t>DES RECOMMANDATIONS NE PEUVENT ÊTRE ÉMISES A PARTIR DE L’ANALYSE DU CA GLOBAL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B07CDA-61D7-F121-FAFB-AB0761B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2" y="111882"/>
            <a:ext cx="9601200" cy="418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F5FE-CE5E-6D6E-7E92-D1977649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61C07E-75E7-5DAD-C976-73122A19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246" y="4654733"/>
            <a:ext cx="10026303" cy="915873"/>
          </a:xfrm>
        </p:spPr>
        <p:txBody>
          <a:bodyPr rtlCol="0">
            <a:noAutofit/>
          </a:bodyPr>
          <a:lstStyle/>
          <a:p>
            <a:r>
              <a:rPr lang="fr-FR" sz="3400" dirty="0"/>
              <a:t>LES COURBES CA DES MAGASINS TYPES A,C,D SEMBLENT AVOIR LE MÊME COMPORTEMENT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64AD93-6DE0-1257-646D-25C96154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3ADDB8-CA99-5F68-C166-87CFB9E4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52" y="305337"/>
            <a:ext cx="7599870" cy="390668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27BC60-21A8-DAB5-6FD4-B84FF858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422" y="3545178"/>
            <a:ext cx="1638529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5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9CDB3-7C08-1119-6613-BA8B2E9E9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03C69-570A-A954-C445-9F445742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21" y="331191"/>
            <a:ext cx="9264124" cy="833376"/>
          </a:xfrm>
        </p:spPr>
        <p:txBody>
          <a:bodyPr rtlCol="0">
            <a:noAutofit/>
          </a:bodyPr>
          <a:lstStyle/>
          <a:p>
            <a:r>
              <a:rPr lang="fr-FR" sz="3200" dirty="0"/>
              <a:t>IL Y A UNE CORRÉLATION POSITIVE ENTRE LES VENTES ET LE NOMBRE DE CLIENTS</a:t>
            </a:r>
            <a:endParaRPr lang="fr-FR" sz="3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BE3EF4-AD73-0B5C-981E-7D2F98EC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t>5</a:t>
            </a:fld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A576A292-B620-74AD-F9E3-1E84D9052CC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21" y="1164567"/>
            <a:ext cx="8997737" cy="692595"/>
          </a:xfrm>
        </p:spPr>
        <p:txBody>
          <a:bodyPr rtlCol="0"/>
          <a:lstStyle/>
          <a:p>
            <a:pPr rtl="0"/>
            <a:r>
              <a:rPr lang="fr-FR" dirty="0"/>
              <a:t>Corrélation logique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754F229-1502-1F61-3992-D2BE27C31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7109" y="1620656"/>
            <a:ext cx="8738559" cy="4434099"/>
          </a:xfrm>
        </p:spPr>
      </p:pic>
    </p:spTree>
    <p:extLst>
      <p:ext uri="{BB962C8B-B14F-4D97-AF65-F5344CB8AC3E}">
        <p14:creationId xmlns:p14="http://schemas.microsoft.com/office/powerpoint/2010/main" val="84457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D15FC-1DDA-D454-BBC2-A4C0F60A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855DE-579A-B432-C901-C607EFF4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872" y="4692833"/>
            <a:ext cx="9384760" cy="915873"/>
          </a:xfrm>
        </p:spPr>
        <p:txBody>
          <a:bodyPr rtlCol="0">
            <a:noAutofit/>
          </a:bodyPr>
          <a:lstStyle/>
          <a:p>
            <a:pPr rtl="0"/>
            <a:r>
              <a:rPr lang="fr-FR" sz="3400" dirty="0"/>
              <a:t>L’ANALYSE PAR K-MEANS APPORTE DAVANTAGE D’INFORMATIONS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01E82D-3227-8A34-6560-9F40D4BA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pPr rtl="0"/>
              <a:t>6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153CCF4-F858-99B7-8C71-C66CF234F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fr-FR" dirty="0"/>
              <a:t>Une exploration de la variable distance de compétition peut être intéressante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503D8E-DE59-064A-1DD5-90D8CD96D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28604" cy="44512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F6F1E9-330D-A145-2015-650BC2A38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628" y="3612913"/>
            <a:ext cx="3077004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1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60E7B-17E0-7545-A619-E56A204C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DFA9C-6248-8EE8-8083-AD2EAD35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871" y="4677335"/>
            <a:ext cx="10531129" cy="915873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3500" dirty="0"/>
              <a:t>NOUS POUVONS ANTICIPER LES VENTES GLOBALES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5E6045-AE9D-C0D4-9A40-8DDD64AC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pPr rtl="0"/>
              <a:t>7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032D244-5E60-82A7-84F0-4118C5950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Modèle des moyennes mobiles et SARIMA sur store 4 (type c)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FE94FD-DDE7-F950-95A5-35A20B06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" y="517584"/>
            <a:ext cx="5674856" cy="30730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78A8CD8-36E5-3D7C-9283-627A33431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7583"/>
            <a:ext cx="6028287" cy="30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7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3BB22-68AA-A286-4498-BC7AA7B8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3078D-CCFC-60D8-CACF-B0E4A1B7E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938" y="454522"/>
            <a:ext cx="9264124" cy="833376"/>
          </a:xfrm>
        </p:spPr>
        <p:txBody>
          <a:bodyPr rtlCol="0">
            <a:noAutofit/>
          </a:bodyPr>
          <a:lstStyle/>
          <a:p>
            <a:r>
              <a:rPr lang="fr-FR" sz="3200" dirty="0"/>
              <a:t>NOUS CHOISISSONS D’ADOPTER LE MODÈLE SARIMA CAR PLUS FIABLE</a:t>
            </a:r>
            <a:endParaRPr lang="fr-FR" sz="3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295C70-0640-2EDC-29A4-E0FDFCA9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t>8</a:t>
            </a:fld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745AFD-C801-F4AF-60B0-81F657129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430" y="1997943"/>
            <a:ext cx="8746087" cy="381389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6CC914-668F-67C9-679E-A11D8A374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518" y="4826225"/>
            <a:ext cx="2680868" cy="9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549" y="426124"/>
            <a:ext cx="11226179" cy="863999"/>
          </a:xfrm>
        </p:spPr>
        <p:txBody>
          <a:bodyPr rtlCol="0"/>
          <a:lstStyle/>
          <a:p>
            <a:pPr rtl="0"/>
            <a:r>
              <a:rPr lang="fr-FR" sz="3800" dirty="0"/>
              <a:t>NOS ANALYSES NOUS ONT DONC PERMIS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2481376" y="2768939"/>
            <a:ext cx="3256674" cy="669586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Évaluation des CA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220388" y="2778464"/>
            <a:ext cx="3256674" cy="499493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Etude de clusters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2481376" y="5270669"/>
            <a:ext cx="3256674" cy="499493"/>
          </a:xfrm>
        </p:spPr>
        <p:txBody>
          <a:bodyPr rtlCol="0">
            <a:noAutofit/>
          </a:bodyPr>
          <a:lstStyle/>
          <a:p>
            <a:pPr rtl="0"/>
            <a:r>
              <a:rPr lang="fr-FR" sz="2300" dirty="0"/>
              <a:t>Test des modèles de prévision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7091476" y="5270669"/>
            <a:ext cx="3256674" cy="499493"/>
          </a:xfrm>
        </p:spPr>
        <p:txBody>
          <a:bodyPr rtlCol="0">
            <a:noAutofit/>
          </a:bodyPr>
          <a:lstStyle/>
          <a:p>
            <a:pPr rtl="0"/>
            <a:r>
              <a:rPr lang="fr-FR" sz="2300" dirty="0"/>
              <a:t>Optimisation des prévisions possible</a:t>
            </a:r>
          </a:p>
        </p:txBody>
      </p:sp>
      <p:pic>
        <p:nvPicPr>
          <p:cNvPr id="61" name="Espace réservé d’image 60" descr="Cible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481376" y="4390720"/>
            <a:ext cx="867600" cy="868680"/>
          </a:xfrm>
        </p:spPr>
      </p:pic>
      <p:pic>
        <p:nvPicPr>
          <p:cNvPr id="71" name="Espace réservé d’image 70" descr="Liste de vérification (droite à gauche)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184891" y="1900855"/>
            <a:ext cx="867600" cy="868680"/>
          </a:xfrm>
        </p:spPr>
      </p:pic>
      <p:pic>
        <p:nvPicPr>
          <p:cNvPr id="73" name="Espace réservé d’image 72" descr="Liste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410382" y="1859360"/>
            <a:ext cx="867600" cy="868680"/>
          </a:xfrm>
        </p:spPr>
      </p:pic>
      <p:pic>
        <p:nvPicPr>
          <p:cNvPr id="77" name="Espace réservé d’image 76" descr="Cible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139741" y="4413966"/>
            <a:ext cx="867600" cy="868680"/>
          </a:xfr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30" grpId="0" build="p"/>
      <p:bldP spid="31" grpId="0" build="p"/>
      <p:bldP spid="32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0071_TF22920738" id="{526D2FBC-782D-4D7B-9325-F7E21CAD9FDE}" vid="{EF60532B-0359-4266-9194-C43344E3372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élaborée en caractères gras modernes</Template>
  <TotalTime>0</TotalTime>
  <Words>207</Words>
  <Application>Microsoft Office PowerPoint</Application>
  <PresentationFormat>Grand écran</PresentationFormat>
  <Paragraphs>44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Calibri</vt:lpstr>
      <vt:lpstr>Speak Pro</vt:lpstr>
      <vt:lpstr>Avenir Next LT Pro</vt:lpstr>
      <vt:lpstr>Arial</vt:lpstr>
      <vt:lpstr>Thème Office</vt:lpstr>
      <vt:lpstr>TOUTPARAPHARMA</vt:lpstr>
      <vt:lpstr>TOUTPARAPHARMA A BESOIN DE PRÉVOIR SES VENTES</vt:lpstr>
      <vt:lpstr>DES RECOMMANDATIONS NE PEUVENT ÊTRE ÉMISES A PARTIR DE L’ANALYSE DU CA GLOBAL</vt:lpstr>
      <vt:lpstr>LES COURBES CA DES MAGASINS TYPES A,C,D SEMBLENT AVOIR LE MÊME COMPORTEMENT</vt:lpstr>
      <vt:lpstr>IL Y A UNE CORRÉLATION POSITIVE ENTRE LES VENTES ET LE NOMBRE DE CLIENTS</vt:lpstr>
      <vt:lpstr>L’ANALYSE PAR K-MEANS APPORTE DAVANTAGE D’INFORMATIONS</vt:lpstr>
      <vt:lpstr>NOUS POUVONS ANTICIPER LES VENTES GLOBALES</vt:lpstr>
      <vt:lpstr>NOUS CHOISISSONS D’ADOPTER LE MODÈLE SARIMA CAR PLUS FIABLE</vt:lpstr>
      <vt:lpstr>NOS ANALYSES NOUS ONT DONC PERMIS</vt:lpstr>
      <vt:lpstr>GRÂCE A CELA DES RECOMMANDATIONS SONT POSSIBLES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Jessica Ngami</dc:creator>
  <cp:lastModifiedBy>Jessica Ngami</cp:lastModifiedBy>
  <cp:revision>25</cp:revision>
  <dcterms:created xsi:type="dcterms:W3CDTF">2025-01-16T14:35:19Z</dcterms:created>
  <dcterms:modified xsi:type="dcterms:W3CDTF">2025-02-19T14:59:25Z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